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57" r:id="rId3"/>
    <p:sldId id="258" r:id="rId4"/>
    <p:sldId id="270" r:id="rId5"/>
    <p:sldId id="260" r:id="rId6"/>
    <p:sldId id="259" r:id="rId7"/>
    <p:sldId id="261" r:id="rId8"/>
    <p:sldId id="273" r:id="rId9"/>
    <p:sldId id="262" r:id="rId10"/>
    <p:sldId id="263" r:id="rId11"/>
    <p:sldId id="264" r:id="rId12"/>
    <p:sldId id="266" r:id="rId13"/>
    <p:sldId id="271" r:id="rId14"/>
    <p:sldId id="265" r:id="rId15"/>
    <p:sldId id="272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E5CC7-707F-414B-8D9B-EB3300D8E7F7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D80DC-2051-45D8-BE71-71C84DF4F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79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6BE5A9-EB51-48B6-B09D-231ABFCD1756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4F5CB8-778D-42AB-BD08-D9C7E3E02EA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topia.org/digital-generation-profile-cameron-video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edutopia.org/james-gee-games-learning-video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895600"/>
          </a:xfrm>
        </p:spPr>
        <p:txBody>
          <a:bodyPr/>
          <a:lstStyle/>
          <a:p>
            <a:r>
              <a:rPr lang="en-US" dirty="0" smtClean="0"/>
              <a:t>Reaching Today’s Learners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419600"/>
            <a:ext cx="7854696" cy="1676400"/>
          </a:xfrm>
        </p:spPr>
        <p:txBody>
          <a:bodyPr/>
          <a:lstStyle/>
          <a:p>
            <a:r>
              <a:rPr lang="en-US" dirty="0" smtClean="0"/>
              <a:t>Primary Literacy Project Module 5</a:t>
            </a:r>
          </a:p>
          <a:p>
            <a:r>
              <a:rPr lang="en-US" dirty="0" smtClean="0"/>
              <a:t>March 8, 2012</a:t>
            </a:r>
          </a:p>
          <a:p>
            <a:r>
              <a:rPr lang="en-US" dirty="0" smtClean="0"/>
              <a:t>Toni Wilson</a:t>
            </a:r>
            <a:endParaRPr lang="en-US" dirty="0"/>
          </a:p>
        </p:txBody>
      </p:sp>
      <p:pic>
        <p:nvPicPr>
          <p:cNvPr id="4" name="Picture 3" descr="girl on compu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762000"/>
            <a:ext cx="3168650" cy="247309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Skills….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r>
              <a:rPr lang="en-US" dirty="0" smtClean="0"/>
              <a:t>What do students need for life???</a:t>
            </a:r>
          </a:p>
          <a:p>
            <a:r>
              <a:rPr lang="en-US" dirty="0" smtClean="0"/>
              <a:t>The Common Core State Standards</a:t>
            </a:r>
            <a:endParaRPr lang="en-US" dirty="0"/>
          </a:p>
        </p:txBody>
      </p:sp>
      <p:pic>
        <p:nvPicPr>
          <p:cNvPr id="6146" name="Picture 2" descr="http://www.ictlic.eq.edu.au/podcasts/wp-content/fu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200400"/>
            <a:ext cx="42672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810512"/>
          </a:xfrm>
        </p:spPr>
        <p:txBody>
          <a:bodyPr>
            <a:normAutofit/>
          </a:bodyPr>
          <a:lstStyle/>
          <a:p>
            <a:r>
              <a:rPr lang="en-US" dirty="0" smtClean="0"/>
              <a:t>Don’t forget to keep in mind….</a:t>
            </a:r>
            <a:br>
              <a:rPr lang="en-US" dirty="0" smtClean="0"/>
            </a:br>
            <a:r>
              <a:rPr lang="en-US" dirty="0" smtClean="0"/>
              <a:t>Who are our students?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895600"/>
            <a:ext cx="8077200" cy="3429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Cameron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Digital Youth Portrait: Cameron | </a:t>
            </a:r>
            <a:r>
              <a:rPr lang="en-US" dirty="0" err="1" smtClean="0">
                <a:hlinkClick r:id="rId2"/>
              </a:rPr>
              <a:t>Edutopia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Games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Friend or Foe?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Judy Willis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James Paul Glee – </a:t>
            </a:r>
            <a:r>
              <a:rPr lang="en-US" dirty="0" err="1" smtClean="0"/>
              <a:t>Edutopia</a:t>
            </a:r>
            <a:r>
              <a:rPr lang="en-US" dirty="0" smtClean="0"/>
              <a:t> video   </a:t>
            </a:r>
          </a:p>
          <a:p>
            <a:pPr lvl="1"/>
            <a:r>
              <a:rPr lang="en-US" dirty="0" smtClean="0">
                <a:hlinkClick r:id="rId2"/>
              </a:rPr>
              <a:t>Big Thinkers: James Paul Gee on Grading with Games | </a:t>
            </a:r>
            <a:r>
              <a:rPr lang="en-US" dirty="0" err="1" smtClean="0">
                <a:hlinkClick r:id="rId2"/>
              </a:rPr>
              <a:t>Edutopia</a:t>
            </a:r>
            <a:endParaRPr lang="en-US" dirty="0"/>
          </a:p>
        </p:txBody>
      </p:sp>
      <p:pic>
        <p:nvPicPr>
          <p:cNvPr id="4" name="Picture 3" descr="video gam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2286000"/>
            <a:ext cx="3505200" cy="275158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Steps….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Familiarize yourself with the CCSS with a focus on how your teaching needs to change.</a:t>
            </a:r>
          </a:p>
          <a:p>
            <a:r>
              <a:rPr lang="en-US" dirty="0" smtClean="0"/>
              <a:t>Get out of the assigning and assessing mode! (</a:t>
            </a:r>
            <a:r>
              <a:rPr lang="en-US" dirty="0" err="1" smtClean="0"/>
              <a:t>Jago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Make sure ALL students are part of more complex story discussions. (</a:t>
            </a:r>
            <a:r>
              <a:rPr lang="en-US" dirty="0" err="1" smtClean="0"/>
              <a:t>Jago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Include student choice!</a:t>
            </a:r>
          </a:p>
          <a:p>
            <a:r>
              <a:rPr lang="en-US" dirty="0" smtClean="0"/>
              <a:t>Help students to set goals….and inspire them by setting your own.</a:t>
            </a:r>
          </a:p>
          <a:p>
            <a:r>
              <a:rPr lang="en-US" dirty="0" smtClean="0"/>
              <a:t>Other?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29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students!!</a:t>
            </a:r>
          </a:p>
          <a:p>
            <a:r>
              <a:rPr lang="en-US" dirty="0" smtClean="0"/>
              <a:t>Each other – digital immigrants befriend a digital native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Podcasts, blogs, teacher sharing sites, wiki sites…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Ponder…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/>
          <a:lstStyle/>
          <a:p>
            <a:r>
              <a:rPr lang="en-US" sz="3600" dirty="0" smtClean="0"/>
              <a:t>Do </a:t>
            </a:r>
            <a:r>
              <a:rPr lang="en-US" sz="3600" dirty="0"/>
              <a:t>not confine your children to your own learning for they were born in another time</a:t>
            </a:r>
            <a:r>
              <a:rPr lang="en-US" sz="3600" dirty="0" smtClean="0"/>
              <a:t>.  - </a:t>
            </a:r>
            <a:r>
              <a:rPr lang="en-US" sz="3600" dirty="0"/>
              <a:t>Hebrew Proverb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2952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Lift UP your teaching!!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 with </a:t>
            </a:r>
            <a:r>
              <a:rPr lang="en-US" b="1" u="sng" dirty="0" smtClean="0"/>
              <a:t>U</a:t>
            </a:r>
            <a:r>
              <a:rPr lang="en-US" dirty="0" smtClean="0"/>
              <a:t>RGENCY and </a:t>
            </a:r>
            <a:r>
              <a:rPr lang="en-US" b="1" u="sng" dirty="0" smtClean="0"/>
              <a:t>P</a:t>
            </a:r>
            <a:r>
              <a:rPr lang="en-US" dirty="0" smtClean="0"/>
              <a:t>ASSION.</a:t>
            </a:r>
          </a:p>
          <a:p>
            <a:pPr marL="0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190" y="2667000"/>
            <a:ext cx="3200400" cy="371367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Memories….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of a memory in your schooling that had a positive impact on you or your education…..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Write</a:t>
            </a:r>
          </a:p>
          <a:p>
            <a:pPr lvl="1"/>
            <a:r>
              <a:rPr lang="en-US" dirty="0" smtClean="0"/>
              <a:t>Group Share</a:t>
            </a:r>
          </a:p>
          <a:p>
            <a:pPr lvl="1"/>
            <a:r>
              <a:rPr lang="en-US" dirty="0" smtClean="0"/>
              <a:t>Patterns?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learn best?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minute reflection</a:t>
            </a:r>
          </a:p>
          <a:p>
            <a:r>
              <a:rPr lang="en-US" dirty="0" smtClean="0"/>
              <a:t>Partner share</a:t>
            </a:r>
          </a:p>
          <a:p>
            <a:endParaRPr lang="en-US" dirty="0" smtClean="0"/>
          </a:p>
          <a:p>
            <a:r>
              <a:rPr lang="en-US" dirty="0" smtClean="0"/>
              <a:t>Whole group share…..</a:t>
            </a:r>
          </a:p>
          <a:p>
            <a:pPr lvl="1"/>
            <a:r>
              <a:rPr lang="en-US" dirty="0" smtClean="0"/>
              <a:t>Differences?</a:t>
            </a:r>
          </a:p>
          <a:p>
            <a:pPr lvl="2"/>
            <a:r>
              <a:rPr lang="en-US" dirty="0" smtClean="0"/>
              <a:t>Generations?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 smtClean="0"/>
              <a:t>Predictors of Student Success?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Self Control - The Marshmallow Test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Grit – Angela Duckworth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Counter Argument – </a:t>
            </a:r>
            <a:r>
              <a:rPr lang="en-US" dirty="0" err="1" smtClean="0"/>
              <a:t>Alfie</a:t>
            </a:r>
            <a:r>
              <a:rPr lang="en-US" dirty="0" smtClean="0"/>
              <a:t> Kohn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200" b="1" i="1" dirty="0" smtClean="0">
                <a:solidFill>
                  <a:schemeClr val="accent4">
                    <a:lumMod val="50000"/>
                  </a:schemeClr>
                </a:solidFill>
              </a:rPr>
              <a:t>What do you think?  </a:t>
            </a:r>
          </a:p>
          <a:p>
            <a:pPr marL="0" indent="0" algn="ctr">
              <a:buNone/>
            </a:pPr>
            <a:r>
              <a:rPr lang="en-US" sz="3200" b="1" i="1" dirty="0" smtClean="0">
                <a:solidFill>
                  <a:schemeClr val="accent4">
                    <a:lumMod val="50000"/>
                  </a:schemeClr>
                </a:solidFill>
              </a:rPr>
              <a:t>What can you do to help students?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8172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 to engagement</a:t>
            </a:r>
          </a:p>
          <a:p>
            <a:r>
              <a:rPr lang="en-US" dirty="0" smtClean="0"/>
              <a:t>Link to interests</a:t>
            </a:r>
          </a:p>
          <a:p>
            <a:r>
              <a:rPr lang="en-US" dirty="0" smtClean="0"/>
              <a:t>How can we motivate students?</a:t>
            </a:r>
          </a:p>
          <a:p>
            <a:pPr lvl="1"/>
            <a:r>
              <a:rPr lang="en-US" dirty="0" smtClean="0"/>
              <a:t>Intrinsic vs.</a:t>
            </a:r>
          </a:p>
          <a:p>
            <a:pPr marL="393192" lvl="1" indent="0">
              <a:buNone/>
            </a:pPr>
            <a:r>
              <a:rPr lang="en-US" dirty="0" smtClean="0"/>
              <a:t>     Extrinsic</a:t>
            </a:r>
          </a:p>
          <a:p>
            <a:pPr marL="393192" lvl="1" indent="0">
              <a:buNone/>
            </a:pPr>
            <a:endParaRPr lang="en-US" dirty="0" smtClean="0"/>
          </a:p>
          <a:p>
            <a:r>
              <a:rPr lang="en-US" dirty="0" smtClean="0"/>
              <a:t>brainstorm</a:t>
            </a:r>
            <a:endParaRPr lang="en-US" dirty="0"/>
          </a:p>
        </p:txBody>
      </p:sp>
      <p:pic>
        <p:nvPicPr>
          <p:cNvPr id="4" name="Picture 3" descr="excited studen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3581400"/>
            <a:ext cx="4384952" cy="29260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en-US" dirty="0" smtClean="0"/>
              <a:t>What is student engagement?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en-US" dirty="0" smtClean="0"/>
              <a:t>How do you know when students are engaged?</a:t>
            </a:r>
          </a:p>
          <a:p>
            <a:r>
              <a:rPr lang="en-US" dirty="0" smtClean="0"/>
              <a:t>What do you do when they aren’t engaged?</a:t>
            </a:r>
          </a:p>
          <a:p>
            <a:r>
              <a:rPr lang="en-US" dirty="0" smtClean="0"/>
              <a:t>Does it matter?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tudents working in group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 flipV="1">
            <a:off x="2209800" y="3276600"/>
            <a:ext cx="4724400" cy="3149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Engagement Strategies for Student Success…. 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153400" cy="4191000"/>
          </a:xfrm>
        </p:spPr>
        <p:txBody>
          <a:bodyPr/>
          <a:lstStyle/>
          <a:p>
            <a:r>
              <a:rPr lang="en-US" dirty="0" smtClean="0"/>
              <a:t>Kate Kinsella  </a:t>
            </a:r>
          </a:p>
          <a:p>
            <a:r>
              <a:rPr lang="en-US" dirty="0" err="1" smtClean="0"/>
              <a:t>Yopp</a:t>
            </a:r>
            <a:r>
              <a:rPr lang="en-US" dirty="0" smtClean="0"/>
              <a:t> sisters </a:t>
            </a:r>
          </a:p>
          <a:p>
            <a:r>
              <a:rPr lang="en-US" dirty="0" smtClean="0"/>
              <a:t>Anita Archer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appliedsimplicity.org/files/u2/group_3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590800"/>
            <a:ext cx="47752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Rigor?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</a:t>
            </a:r>
            <a:r>
              <a:rPr lang="en-US" u="sng" dirty="0" smtClean="0"/>
              <a:t>not</a:t>
            </a:r>
            <a:r>
              <a:rPr lang="en-US" dirty="0" smtClean="0"/>
              <a:t> more worksheets, more math problems, memorizing facts to regurgitate them on an exam, or more content covered in a shorter period of time…</a:t>
            </a:r>
          </a:p>
          <a:p>
            <a:endParaRPr lang="en-US" dirty="0"/>
          </a:p>
          <a:p>
            <a:r>
              <a:rPr lang="en-US" dirty="0" smtClean="0"/>
              <a:t>It is </a:t>
            </a:r>
            <a:r>
              <a:rPr lang="en-US" u="sng" dirty="0" smtClean="0"/>
              <a:t>not</a:t>
            </a:r>
            <a:r>
              <a:rPr lang="en-US" dirty="0" smtClean="0"/>
              <a:t> only for benchmark and challenge students…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b="1" dirty="0" smtClean="0"/>
              <a:t>Rigor </a:t>
            </a:r>
            <a:r>
              <a:rPr lang="en-US" b="1" dirty="0"/>
              <a:t>is the goal of helping students develop the capacity to understand content that is complex, ambiguous, provocative, and personally or emotionally challenging</a:t>
            </a:r>
            <a:r>
              <a:rPr lang="en-US" b="1" dirty="0" smtClean="0"/>
              <a:t>. </a:t>
            </a:r>
          </a:p>
          <a:p>
            <a:pPr marL="0" indent="0" algn="ctr">
              <a:buNone/>
            </a:pPr>
            <a:r>
              <a:rPr lang="en-US" sz="1400" dirty="0" smtClean="0"/>
              <a:t>(Strong, Silver, and Perini, 2001, ASCD)</a:t>
            </a:r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454554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deeper….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67200"/>
          </a:xfrm>
        </p:spPr>
        <p:txBody>
          <a:bodyPr/>
          <a:lstStyle/>
          <a:p>
            <a:r>
              <a:rPr lang="en-US" dirty="0" smtClean="0"/>
              <a:t>Inquiry vs. Coverage</a:t>
            </a:r>
          </a:p>
          <a:p>
            <a:r>
              <a:rPr lang="en-US" dirty="0" smtClean="0"/>
              <a:t>Integrated Learning</a:t>
            </a:r>
          </a:p>
          <a:p>
            <a:pPr lvl="1"/>
            <a:r>
              <a:rPr lang="en-US" dirty="0" smtClean="0"/>
              <a:t>Memorizing bits vs. context in a meaningful way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3" descr="br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3657600"/>
            <a:ext cx="4203700" cy="279969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175</TotalTime>
  <Words>435</Words>
  <Application>Microsoft Office PowerPoint</Application>
  <PresentationFormat>On-screen Show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Reaching Today’s Learners</vt:lpstr>
      <vt:lpstr>Memories…. </vt:lpstr>
      <vt:lpstr>How do you learn best? </vt:lpstr>
      <vt:lpstr> Predictors of Student Success?</vt:lpstr>
      <vt:lpstr>Motivation </vt:lpstr>
      <vt:lpstr>What is student engagement? </vt:lpstr>
      <vt:lpstr>Engagement Strategies for Student Success….   </vt:lpstr>
      <vt:lpstr>What is Rigor?</vt:lpstr>
      <vt:lpstr>Let’s look deeper…. </vt:lpstr>
      <vt:lpstr>21st Century Skills…. </vt:lpstr>
      <vt:lpstr>Don’t forget to keep in mind…. Who are our students?</vt:lpstr>
      <vt:lpstr>Video Games </vt:lpstr>
      <vt:lpstr>Next Steps….</vt:lpstr>
      <vt:lpstr>Resources? </vt:lpstr>
      <vt:lpstr>Ponder…</vt:lpstr>
      <vt:lpstr>Lift UP your teaching!!</vt:lpstr>
    </vt:vector>
  </TitlesOfParts>
  <Company>Irvine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Reaching Today’s Learners</dc:title>
  <dc:creator>User</dc:creator>
  <cp:lastModifiedBy>Toni Wilson</cp:lastModifiedBy>
  <cp:revision>25</cp:revision>
  <cp:lastPrinted>2012-03-07T22:36:50Z</cp:lastPrinted>
  <dcterms:created xsi:type="dcterms:W3CDTF">2011-03-09T16:59:19Z</dcterms:created>
  <dcterms:modified xsi:type="dcterms:W3CDTF">2012-03-07T23:13:19Z</dcterms:modified>
</cp:coreProperties>
</file>